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328" r:id="rId4"/>
    <p:sldId id="330" r:id="rId5"/>
    <p:sldId id="264" r:id="rId6"/>
    <p:sldId id="352" r:id="rId7"/>
    <p:sldId id="332" r:id="rId8"/>
    <p:sldId id="353" r:id="rId9"/>
    <p:sldId id="354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31" r:id="rId22"/>
    <p:sldId id="344" r:id="rId23"/>
    <p:sldId id="345" r:id="rId24"/>
    <p:sldId id="346" r:id="rId25"/>
    <p:sldId id="347" r:id="rId26"/>
    <p:sldId id="348" r:id="rId27"/>
    <p:sldId id="310" r:id="rId28"/>
    <p:sldId id="349" r:id="rId29"/>
    <p:sldId id="350" r:id="rId30"/>
    <p:sldId id="292" r:id="rId31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328"/>
            <p14:sldId id="330"/>
            <p14:sldId id="264"/>
            <p14:sldId id="352"/>
            <p14:sldId id="332"/>
            <p14:sldId id="353"/>
            <p14:sldId id="354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31"/>
            <p14:sldId id="344"/>
            <p14:sldId id="345"/>
            <p14:sldId id="346"/>
            <p14:sldId id="347"/>
            <p14:sldId id="348"/>
            <p14:sldId id="310"/>
            <p14:sldId id="349"/>
            <p14:sldId id="350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43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125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2.1134" units="1/cm"/>
          <inkml:channelProperty channel="T" name="resolution" value="1" units="1/dev"/>
        </inkml:channelProperties>
      </inkml:inkSource>
      <inkml:timestamp xml:id="ts0" timeString="2018-02-20T10:45:57.8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6785 10832 0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Idempotenza &amp; convergenza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Idempotenza</a:t>
            </a:r>
            <a:r>
              <a:rPr lang="it-IT" dirty="0" smtClean="0"/>
              <a:t> = L’applicazione multipla della stessa operazione, dopo la prima esecuzione, non ha effetti sul sistema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Convergenza</a:t>
            </a:r>
            <a:r>
              <a:rPr lang="it-IT" dirty="0" smtClean="0"/>
              <a:t> = un’operazione è eseguita se e soltanto se è strettamente necessario.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sequenza di azioni</a:t>
            </a:r>
            <a:r>
              <a:rPr lang="it-IT" dirty="0" smtClean="0"/>
              <a:t> da eseguire per raggiungere lo stato desiderato.</a:t>
            </a:r>
          </a:p>
          <a:p>
            <a:endParaRPr lang="it-IT" dirty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Massimo controllo </a:t>
            </a:r>
            <a:r>
              <a:rPr lang="it-IT" dirty="0" smtClean="0"/>
              <a:t>ma necessità di conoscere il processo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54" y="1529131"/>
            <a:ext cx="2565583" cy="2745176"/>
          </a:xfrm>
        </p:spPr>
      </p:pic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IMPERATIVO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1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Stato da raggiungere, </a:t>
            </a:r>
            <a:r>
              <a:rPr lang="it-IT" dirty="0" smtClean="0"/>
              <a:t>specificato in modo Descrittivo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ASTRAZIONE </a:t>
            </a:r>
            <a:r>
              <a:rPr lang="it-IT" dirty="0" smtClean="0"/>
              <a:t>ma perdita del controllo nel dettaglio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DICHIARATIVO</a:t>
            </a:r>
            <a:endParaRPr lang="it-I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86" y="2149874"/>
            <a:ext cx="4588386" cy="1612836"/>
          </a:xfrm>
        </p:spPr>
      </p:pic>
    </p:spTree>
    <p:extLst>
      <p:ext uri="{BB962C8B-B14F-4D97-AF65-F5344CB8AC3E}">
        <p14:creationId xmlns:p14="http://schemas.microsoft.com/office/powerpoint/2010/main" val="1799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60942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sequeza di azioni astratte in forma di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Roles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AGENT-LESS</a:t>
            </a:r>
            <a:r>
              <a:rPr lang="it-IT" dirty="0" smtClean="0"/>
              <a:t> basato su SSH e Python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MODULARITA’ </a:t>
            </a:r>
            <a:r>
              <a:rPr lang="it-IT" dirty="0"/>
              <a:t>e </a:t>
            </a:r>
            <a:r>
              <a:rPr lang="it-IT" dirty="0" smtClean="0"/>
              <a:t>customizzazione al livello di dettaglio desiderato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IBRIDO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46" y="1585399"/>
            <a:ext cx="2234683" cy="2749778"/>
          </a:xfrm>
        </p:spPr>
      </p:pic>
    </p:spTree>
    <p:extLst>
      <p:ext uri="{BB962C8B-B14F-4D97-AF65-F5344CB8AC3E}">
        <p14:creationId xmlns:p14="http://schemas.microsoft.com/office/powerpoint/2010/main" val="12785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 DINAMICA – FRY MODEL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7" y="1247187"/>
            <a:ext cx="7844593" cy="3555463"/>
          </a:xfrm>
        </p:spPr>
      </p:pic>
    </p:spTree>
    <p:extLst>
      <p:ext uri="{BB962C8B-B14F-4D97-AF65-F5344CB8AC3E}">
        <p14:creationId xmlns:p14="http://schemas.microsoft.com/office/powerpoint/2010/main" val="30330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IMMUTABLE INFRASTRUCTURE – BAKED MODEL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4" y="918160"/>
            <a:ext cx="6159838" cy="4082474"/>
          </a:xfrm>
        </p:spPr>
      </p:pic>
    </p:spTree>
    <p:extLst>
      <p:ext uri="{BB962C8B-B14F-4D97-AF65-F5344CB8AC3E}">
        <p14:creationId xmlns:p14="http://schemas.microsoft.com/office/powerpoint/2010/main" val="39310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Tool di CM ibrido, unisce i vantaggi degli approcci Imperativo e Dichiarativo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specificare la configurazione come sequenza di azioni, o come astrazione di 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 smtClean="0"/>
              <a:t>nel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Provisioning Agent – less basato su SSH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86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4421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= modulo auto – contenuto, scritto in YAML che descrive la configurazione da applicare ad un’istanza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INVENTORY</a:t>
            </a:r>
            <a:r>
              <a:rPr lang="it-IT" dirty="0" smtClean="0"/>
              <a:t> </a:t>
            </a:r>
            <a:r>
              <a:rPr lang="it-IT" dirty="0"/>
              <a:t>= modulo auto – contenuto, scritto in </a:t>
            </a:r>
            <a:r>
              <a:rPr lang="it-IT" dirty="0" smtClean="0"/>
              <a:t>YAML, che definisce la configurazione e l’istanza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ROLE</a:t>
            </a:r>
            <a:r>
              <a:rPr lang="it-IT" dirty="0" smtClean="0"/>
              <a:t> </a:t>
            </a:r>
            <a:r>
              <a:rPr lang="it-IT" dirty="0"/>
              <a:t>= </a:t>
            </a:r>
            <a:r>
              <a:rPr lang="it-IT" dirty="0" smtClean="0"/>
              <a:t>Astrazione standalone di una configurazione del sistema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449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PLAYBOOK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3797713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il target del Provisioning e la sequenza di task da applicare.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Yum e get_url sono moduli che racchiudono un comportamento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Target definiti tramite labels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25" y="1262262"/>
            <a:ext cx="4387804" cy="34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INVENTORY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014801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Inventory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le istanze target</a:t>
            </a:r>
          </a:p>
          <a:p>
            <a:pPr marL="0" indent="0">
              <a:buNone/>
            </a:pPr>
            <a:r>
              <a:rPr lang="it-IT" dirty="0" smtClean="0"/>
              <a:t>Possibilità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gruppi di istanze identificate da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Usare regex nei nomi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Configurare parametri specifici di istanza (porta, utente, chiave, ...)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98" y="1967918"/>
            <a:ext cx="3615131" cy="18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</a:t>
            </a:r>
            <a:r>
              <a:rPr lang="it-IT" dirty="0" smtClean="0"/>
              <a:t>pomeriggio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Continunuous Integration</a:t>
            </a:r>
            <a:endParaRPr lang="it-IT" dirty="0" smtClean="0"/>
          </a:p>
          <a:p>
            <a:r>
              <a:rPr lang="it-IT" dirty="0" smtClean="0"/>
              <a:t>Continuous Testing</a:t>
            </a:r>
            <a:endParaRPr lang="it-IT" dirty="0" smtClean="0"/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ROLE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106899" cy="356629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Componente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standalone</a:t>
            </a:r>
            <a:r>
              <a:rPr lang="it-IT" dirty="0" smtClean="0"/>
              <a:t> che racchiude e definisce una responsabilità nel sistema.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Arricchito da tasks, variabili, tests, hadlers, documentazione, metadati.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Condivisione e distribuzione su Ansible Galaxy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0" y="2011935"/>
            <a:ext cx="3375672" cy="2066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42600" y="389952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6760" y="383616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4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 smtClean="0"/>
              <a:t>«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orchestration</a:t>
            </a:r>
            <a:r>
              <a:rPr lang="it-IT" sz="2800" dirty="0" smtClean="0"/>
              <a:t> dell’infrastruttura con componenti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eseguibili</a:t>
            </a:r>
            <a:r>
              <a:rPr lang="it-IT" sz="2800" dirty="0" smtClean="0"/>
              <a:t>,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 smtClean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 smtClean="0"/>
              <a:t>, gestibili con gli stessi strumenti del prodotto sviluppato»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072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Iac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Infrastruttura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Modello eseguibile, Convergente, Idempotente 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Replicabile </a:t>
            </a:r>
            <a:r>
              <a:rPr lang="it-IT" dirty="0"/>
              <a:t>in grado di essere compreso ed utilizzato da tutti i membri del </a:t>
            </a:r>
            <a:r>
              <a:rPr lang="it-IT" dirty="0" smtClean="0"/>
              <a:t>team.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Nessuna dipendenza da un team di sistemisti o da complessi script bash.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75" y="1133343"/>
            <a:ext cx="3637164" cy="37116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3" y="1237671"/>
            <a:ext cx="4248128" cy="3503874"/>
          </a:xfrm>
        </p:spPr>
        <p:txBody>
          <a:bodyPr/>
          <a:lstStyle/>
          <a:p>
            <a:r>
              <a:rPr lang="it-IT" dirty="0" smtClean="0"/>
              <a:t>Orchestration di infrastrutture Cloud sui più comuni Cloud Providers ( GCP, AWS, Docker, OpenStack, ...)</a:t>
            </a:r>
          </a:p>
          <a:p>
            <a:endParaRPr lang="it-IT" dirty="0"/>
          </a:p>
          <a:p>
            <a:r>
              <a:rPr lang="it-IT" dirty="0" smtClean="0"/>
              <a:t>Oltre a numerosi servizi standard (GitHub, Slack, DNS, ...)</a:t>
            </a:r>
          </a:p>
          <a:p>
            <a:endParaRPr lang="it-IT" dirty="0"/>
          </a:p>
          <a:p>
            <a:r>
              <a:rPr lang="it-IT" dirty="0" smtClean="0"/>
              <a:t>Esecuzione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Agent–less</a:t>
            </a:r>
            <a:r>
              <a:rPr lang="it-IT" dirty="0" smtClean="0"/>
              <a:t> via SSH, idempotente e convergente.</a:t>
            </a:r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3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2" y="1204355"/>
            <a:ext cx="4248128" cy="3503874"/>
          </a:xfrm>
        </p:spPr>
        <p:txBody>
          <a:bodyPr/>
          <a:lstStyle/>
          <a:p>
            <a:r>
              <a:rPr lang="it-IT" dirty="0" smtClean="0"/>
              <a:t>Configurazione Dichiarativa, specifica 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Stato Desiderato</a:t>
            </a:r>
            <a:r>
              <a:rPr lang="it-IT" dirty="0" smtClean="0"/>
              <a:t>.</a:t>
            </a:r>
          </a:p>
          <a:p>
            <a:r>
              <a:rPr lang="it-IT" dirty="0" smtClean="0"/>
              <a:t>Terraform si occupa di trovare il modo migliore per raggiungerlo.</a:t>
            </a:r>
          </a:p>
          <a:p>
            <a:endParaRPr lang="it-IT" dirty="0"/>
          </a:p>
          <a:p>
            <a:r>
              <a:rPr lang="it-IT" dirty="0" smtClean="0"/>
              <a:t>Esecuzione idempotente basata sullo stato attuale e sulle azioni passate di Terraform.</a:t>
            </a:r>
          </a:p>
          <a:p>
            <a:endParaRPr lang="it-IT" dirty="0" smtClean="0"/>
          </a:p>
          <a:p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Plan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Componente eseguibile che rappresenta lo snapshot di un’infrastruttura cloud. Replicabile a piacimento.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28" y="1131613"/>
            <a:ext cx="3600000" cy="37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8767" cy="90490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Terraform permette di eseguire il Provisioning con Tool esterni...</a:t>
            </a:r>
          </a:p>
          <a:p>
            <a:pPr marL="0" indent="0">
              <a:buNone/>
            </a:pPr>
            <a:r>
              <a:rPr lang="it-IT" dirty="0" smtClean="0"/>
              <a:t> ...come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Ansible</a:t>
            </a:r>
            <a:r>
              <a:rPr lang="it-IT" dirty="0" smtClean="0"/>
              <a:t>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15" y="2499799"/>
            <a:ext cx="5583631" cy="2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7034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white"/>
                </a:solidFill>
                <a:cs typeface="Arial"/>
              </a:rPr>
              <a:t>Possibilità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di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Scalare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il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Sistema a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piacimento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in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modo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Idempotente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Convergente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e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Replicabile</a:t>
            </a:r>
            <a:endParaRPr lang="en-US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1615" y="1997007"/>
            <a:ext cx="8040770" cy="1267896"/>
          </a:xfrm>
        </p:spPr>
        <p:txBody>
          <a:bodyPr/>
          <a:lstStyle/>
          <a:p>
            <a:r>
              <a:rPr lang="it-IT" dirty="0" smtClean="0"/>
              <a:t>cm + iac</a:t>
            </a:r>
            <a:br>
              <a:rPr lang="it-IT" dirty="0" smtClean="0"/>
            </a:br>
            <a:r>
              <a:rPr lang="it-IT" sz="3000" dirty="0" smtClean="0"/>
              <a:t>=</a:t>
            </a:r>
            <a:br>
              <a:rPr lang="it-IT" sz="3000" dirty="0" smtClean="0"/>
            </a:br>
            <a:r>
              <a:rPr lang="it-IT" sz="3000" dirty="0" smtClean="0"/>
              <a:t>Creazione e provisioning automatico by-need</a:t>
            </a:r>
            <a:br>
              <a:rPr lang="it-IT" sz="3000" dirty="0" smtClean="0"/>
            </a:br>
            <a:endParaRPr lang="it-IT" sz="3000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Integration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«If something hurts,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do it more often</a:t>
            </a:r>
            <a:r>
              <a:rPr lang="it-IT" sz="2800" dirty="0"/>
              <a:t> and bring the pain </a:t>
            </a:r>
            <a:r>
              <a:rPr lang="it-IT" sz="2800" dirty="0" smtClean="0"/>
              <a:t>forward</a:t>
            </a:r>
            <a:r>
              <a:rPr lang="it-IT" sz="2800" dirty="0" smtClean="0"/>
              <a:t>»</a:t>
            </a:r>
            <a:endParaRPr lang="it-IT" sz="2800" dirty="0"/>
          </a:p>
        </p:txBody>
      </p:sp>
      <p:sp>
        <p:nvSpPr>
          <p:cNvPr id="2" name="Rectangle 1"/>
          <p:cNvSpPr/>
          <p:nvPr/>
        </p:nvSpPr>
        <p:spPr>
          <a:xfrm>
            <a:off x="5158897" y="3321689"/>
            <a:ext cx="271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i="1" dirty="0" smtClean="0"/>
              <a:t>eXtreme Programming (XP)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333727" cy="3037283"/>
          </a:xfrm>
        </p:spPr>
        <p:txBody>
          <a:bodyPr/>
          <a:lstStyle/>
          <a:p>
            <a:r>
              <a:rPr lang="it-IT" sz="1800" b="1" cap="all" dirty="0" smtClean="0">
                <a:solidFill>
                  <a:schemeClr val="tx2"/>
                </a:solidFill>
                <a:cs typeface="Arial"/>
              </a:rPr>
              <a:t>master </a:t>
            </a:r>
            <a:r>
              <a:rPr lang="it-IT" sz="1800" b="1" cap="all" dirty="0">
                <a:solidFill>
                  <a:schemeClr val="tx2"/>
                </a:solidFill>
                <a:cs typeface="Arial"/>
              </a:rPr>
              <a:t>Branch</a:t>
            </a:r>
          </a:p>
          <a:p>
            <a:r>
              <a:rPr lang="it-IT" dirty="0"/>
              <a:t>Ramo </a:t>
            </a:r>
            <a:r>
              <a:rPr lang="it-IT" dirty="0" smtClean="0"/>
              <a:t>principale del progetto, mantiene la versione più aggiornata contenente le features di tutti i membri del team.</a:t>
            </a:r>
            <a:endParaRPr lang="it-IT" dirty="0"/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Feature Branch</a:t>
            </a:r>
          </a:p>
          <a:p>
            <a:r>
              <a:rPr lang="it-IT" dirty="0" smtClean="0"/>
              <a:t>Ramo paralllo al master usato per sviluppare una specifica feature in maniera sicura.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402" r="124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Suddividere il lavoro </a:t>
            </a:r>
            <a:r>
              <a:rPr lang="it-IT" smtClean="0"/>
              <a:t>in Features standalone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Strutturare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Version Control System (VCS) </a:t>
            </a:r>
            <a:r>
              <a:rPr lang="it-IT" dirty="0" smtClean="0"/>
              <a:t>che mantenga la versione finale del progetto (Master Branch) e il flusso di produzione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Branches per ogni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Integrare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/>
              <a:t>i Features Branch nel Master Branch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frequentemente</a:t>
            </a:r>
            <a:r>
              <a:rPr lang="it-IT" sz="1600" dirty="0" smtClean="0"/>
              <a:t> </a:t>
            </a:r>
            <a:r>
              <a:rPr lang="it-IT" dirty="0" smtClean="0"/>
              <a:t>(almeno 1/gg) in modo che sia sempre pronto al Release.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60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5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BLACK 16.9</Template>
  <TotalTime>386</TotalTime>
  <Words>702</Words>
  <Application>Microsoft Office PowerPoint</Application>
  <PresentationFormat>On-screen Show (16:9)</PresentationFormat>
  <Paragraphs>136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Black</vt:lpstr>
      <vt:lpstr>Calibri</vt:lpstr>
      <vt:lpstr>Wingdings</vt:lpstr>
      <vt:lpstr>Reply</vt:lpstr>
      <vt:lpstr>DEVOPS</vt:lpstr>
      <vt:lpstr>AGENDA</vt:lpstr>
      <vt:lpstr>7 Best Practices</vt:lpstr>
      <vt:lpstr>Continuous integration</vt:lpstr>
      <vt:lpstr>«If something hurts, do it more often and bring the pain forward»</vt:lpstr>
      <vt:lpstr>CONTINUOUS INTEGRATION</vt:lpstr>
      <vt:lpstr>Continuous Integration</vt:lpstr>
      <vt:lpstr>PowerPoint Presentation</vt:lpstr>
      <vt:lpstr>PowerPoint Presentation</vt:lpstr>
      <vt:lpstr>Configuration managment</vt:lpstr>
      <vt:lpstr>MODELLI DI CM</vt:lpstr>
      <vt:lpstr>MODELLI DI CM</vt:lpstr>
      <vt:lpstr>MODELLI DI CM</vt:lpstr>
      <vt:lpstr>MODELLI DI GESTION</vt:lpstr>
      <vt:lpstr>MODELLI DI GESTIONE</vt:lpstr>
      <vt:lpstr>ansible</vt:lpstr>
      <vt:lpstr>ansible</vt:lpstr>
      <vt:lpstr>ansible</vt:lpstr>
      <vt:lpstr>ansible</vt:lpstr>
      <vt:lpstr>ansible</vt:lpstr>
      <vt:lpstr>INFRASTRUCTURE AS A CODE</vt:lpstr>
      <vt:lpstr>«orchestration dell’infrastruttura con componenti eseguibili, idempotenti e convergenti, gestibili con gli stessi strumenti del prodotto sviluppato»</vt:lpstr>
      <vt:lpstr>Infrastructure as a code</vt:lpstr>
      <vt:lpstr>terraform</vt:lpstr>
      <vt:lpstr>terraform</vt:lpstr>
      <vt:lpstr>terraform</vt:lpstr>
      <vt:lpstr>cm + iac = Creazione e provisioning automatico by-need </vt:lpstr>
      <vt:lpstr>Caso d’uso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83</cp:revision>
  <dcterms:created xsi:type="dcterms:W3CDTF">2018-02-15T11:11:02Z</dcterms:created>
  <dcterms:modified xsi:type="dcterms:W3CDTF">2018-02-20T12:22:26Z</dcterms:modified>
  <cp:category/>
</cp:coreProperties>
</file>